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1" r:id="rId7"/>
    <p:sldId id="262" r:id="rId8"/>
    <p:sldId id="271" r:id="rId9"/>
    <p:sldId id="267" r:id="rId10"/>
    <p:sldId id="268" r:id="rId11"/>
    <p:sldId id="269" r:id="rId12"/>
    <p:sldId id="272" r:id="rId13"/>
    <p:sldId id="273" r:id="rId14"/>
    <p:sldId id="284" r:id="rId15"/>
    <p:sldId id="279" r:id="rId16"/>
    <p:sldId id="274" r:id="rId17"/>
    <p:sldId id="277" r:id="rId18"/>
    <p:sldId id="275" r:id="rId19"/>
    <p:sldId id="276" r:id="rId20"/>
    <p:sldId id="281" r:id="rId21"/>
    <p:sldId id="286" r:id="rId22"/>
    <p:sldId id="287" r:id="rId23"/>
    <p:sldId id="282" r:id="rId24"/>
    <p:sldId id="285" r:id="rId25"/>
    <p:sldId id="278" r:id="rId26"/>
    <p:sldId id="283" r:id="rId27"/>
  </p:sldIdLst>
  <p:sldSz cx="9906000" cy="6858000" type="A4"/>
  <p:notesSz cx="6858000" cy="9144000"/>
  <p:defaultTextStyle>
    <a:defPPr>
      <a:defRPr lang="ru-RU"/>
    </a:defPPr>
    <a:lvl1pPr marL="0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63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25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88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51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814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76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739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702" algn="l" defTabSz="9579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2" autoAdjust="0"/>
    <p:restoredTop sz="94660"/>
  </p:normalViewPr>
  <p:slideViewPr>
    <p:cSldViewPr>
      <p:cViewPr>
        <p:scale>
          <a:sx n="118" d="100"/>
          <a:sy n="118" d="100"/>
        </p:scale>
        <p:origin x="-1092" y="54"/>
      </p:cViewPr>
      <p:guideLst>
        <p:guide orient="horz" pos="2161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09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0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49" y="274639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2144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5" y="4406902"/>
            <a:ext cx="8420099" cy="1362074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5" y="2906715"/>
            <a:ext cx="84200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789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49" cy="452596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49" cy="452596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63" indent="0">
              <a:buNone/>
              <a:defRPr sz="20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963" indent="0">
              <a:buNone/>
              <a:defRPr sz="20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6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6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1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6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7" y="4800599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7" y="612777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63" indent="0">
              <a:buNone/>
              <a:defRPr sz="3000"/>
            </a:lvl2pPr>
            <a:lvl3pPr marL="957925" indent="0">
              <a:buNone/>
              <a:defRPr sz="2600"/>
            </a:lvl3pPr>
            <a:lvl4pPr marL="1436888" indent="0">
              <a:buNone/>
              <a:defRPr sz="2000"/>
            </a:lvl4pPr>
            <a:lvl5pPr marL="1915851" indent="0">
              <a:buNone/>
              <a:defRPr sz="2000"/>
            </a:lvl5pPr>
            <a:lvl6pPr marL="2394814" indent="0">
              <a:buNone/>
              <a:defRPr sz="2000"/>
            </a:lvl6pPr>
            <a:lvl7pPr marL="2873776" indent="0">
              <a:buNone/>
              <a:defRPr sz="2000"/>
            </a:lvl7pPr>
            <a:lvl8pPr marL="3352739" indent="0">
              <a:buNone/>
              <a:defRPr sz="2000"/>
            </a:lvl8pPr>
            <a:lvl9pPr marL="383170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7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63" indent="0">
              <a:buNone/>
              <a:defRPr sz="1300"/>
            </a:lvl2pPr>
            <a:lvl3pPr marL="957925" indent="0">
              <a:buNone/>
              <a:defRPr sz="11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1"/>
          </a:xfrm>
          <a:prstGeom prst="rect">
            <a:avLst/>
          </a:prstGeom>
        </p:spPr>
        <p:txBody>
          <a:bodyPr vert="horz" lIns="95793" tIns="47897" rIns="95793" bIns="478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2"/>
          </a:xfrm>
          <a:prstGeom prst="rect">
            <a:avLst/>
          </a:prstGeom>
        </p:spPr>
        <p:txBody>
          <a:bodyPr vert="horz" lIns="95793" tIns="47897" rIns="95793" bIns="478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6"/>
          </a:xfrm>
          <a:prstGeom prst="rect">
            <a:avLst/>
          </a:prstGeom>
        </p:spPr>
        <p:txBody>
          <a:bodyPr vert="horz" lIns="95793" tIns="47897" rIns="95793" bIns="478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1F16-79AA-4F2B-B1AE-3E2704CF467E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1" cy="365126"/>
          </a:xfrm>
          <a:prstGeom prst="rect">
            <a:avLst/>
          </a:prstGeom>
        </p:spPr>
        <p:txBody>
          <a:bodyPr vert="horz" lIns="95793" tIns="47897" rIns="95793" bIns="478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6"/>
          </a:xfrm>
          <a:prstGeom prst="rect">
            <a:avLst/>
          </a:prstGeom>
        </p:spPr>
        <p:txBody>
          <a:bodyPr vert="horz" lIns="95793" tIns="47897" rIns="95793" bIns="478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F457-17F3-4893-8DB1-12D4FB51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7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925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22" indent="-359222" algn="l" defTabSz="957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314" indent="-299351" algn="l" defTabSz="95792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8" indent="-239482" algn="l" defTabSz="95792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2" algn="l" defTabSz="9579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3" indent="-239482" algn="l" defTabSz="9579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6" indent="-239482" algn="l" defTabSz="957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9" indent="-239482" algn="l" defTabSz="957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1" indent="-239482" algn="l" defTabSz="957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4" indent="-239482" algn="l" defTabSz="957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1052739"/>
            <a:ext cx="8420099" cy="254771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Работа со школьниками в Тбилисском муниципальном архиве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И.В. Шуваева,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начальник архивного отдела организационно-правового управления администрации муниципального образования Тбилисский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9"/>
    </mc:Choice>
    <mc:Fallback xmlns="">
      <p:transition spd="slow" advTm="114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Тематический урок в школе № 1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6146" name="Picture 2" descr="C:\Users\New\Desktop\Совещание выступление, фото\04-03-2026_10-41-48\Тематический урок в СОШ 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7" y="1600201"/>
            <a:ext cx="735469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6"/>
    </mc:Choice>
    <mc:Fallback xmlns="">
      <p:transition spd="slow" advTm="125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Урок в школе № 6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7170" name="Picture 2" descr="C:\Users\New\Desktop\Совещание выступление, фото\04-03-2026_10-41-48\Урок в День Конституции  СОШ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6"/>
    </mc:Choice>
    <mc:Fallback xmlns="">
      <p:transition spd="slow" advTm="126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Урок в школе № 7</a:t>
            </a:r>
            <a:endParaRPr lang="ru-RU" b="1" i="1" dirty="0"/>
          </a:p>
        </p:txBody>
      </p:sp>
      <p:pic>
        <p:nvPicPr>
          <p:cNvPr id="9219" name="Picture 3" descr="C:\Users\New\Desktop\Совещание выступление, фото\04-03-2026_10-41-48\Урок в СОШ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9"/>
    </mc:Choice>
    <mc:Fallback xmlns="">
      <p:transition spd="slow" advTm="117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Урок в школе № 14</a:t>
            </a:r>
            <a:endParaRPr lang="ru-RU" b="1" i="1" dirty="0"/>
          </a:p>
        </p:txBody>
      </p:sp>
      <p:pic>
        <p:nvPicPr>
          <p:cNvPr id="10242" name="Picture 2" descr="C:\Users\New\Desktop\Совещание выступление, фото\04-03-2026_10-41-48\Урок в СОШ 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4"/>
    </mc:Choice>
    <mc:Fallback xmlns="">
      <p:transition spd="slow" advTm="1111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Урок для участников юнармейской смены</a:t>
            </a:r>
            <a:endParaRPr lang="ru-RU" b="1" i="1" dirty="0"/>
          </a:p>
        </p:txBody>
      </p:sp>
      <p:pic>
        <p:nvPicPr>
          <p:cNvPr id="18434" name="Picture 2" descr="C:\Users\New\Desktop\Новая папка\Беседа для участников юнармейской смены в оздоровительном лагере Ласт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7" y="1600201"/>
            <a:ext cx="735469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4"/>
    </mc:Choice>
    <mc:Fallback xmlns="">
      <p:transition spd="slow" advTm="1215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Экскурсия и урок из цикла «Ратной доблести верны»</a:t>
            </a:r>
            <a:endParaRPr lang="ru-RU" b="1" i="1" dirty="0"/>
          </a:p>
        </p:txBody>
      </p:sp>
      <p:pic>
        <p:nvPicPr>
          <p:cNvPr id="12290" name="Picture 2" descr="C:\Users\New\Desktop\Совещание выступление, фото\04-03-2026_10-41-48\Проект Ратной доблести верны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4"/>
    </mc:Choice>
    <mc:Fallback xmlns="">
      <p:transition spd="slow" advTm="1269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Экскурсия и урок из цикла «Ратной доблести верны»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3314" name="Picture 2" descr="C:\Users\New\Desktop\Совещание выступление, фото\04-03-2026_10-41-48\Проект Ратной доблести верны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4" y="1600201"/>
            <a:ext cx="871287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4"/>
    </mc:Choice>
    <mc:Fallback xmlns="">
      <p:transition spd="slow" advTm="1197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Экскурсия и урок из цикла «Ратной доблести верны»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14338" name="Picture 2" descr="C:\Users\New\Desktop\Совещание выступление, фото\04-03-2026_10-41-48\Проект Ратной доблести вер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3"/>
    </mc:Choice>
    <mc:Fallback xmlns="">
      <p:transition spd="slow" advTm="123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Анкетирование школьников</a:t>
            </a:r>
            <a:endParaRPr lang="ru-RU" b="1" i="1" dirty="0"/>
          </a:p>
        </p:txBody>
      </p:sp>
      <p:pic>
        <p:nvPicPr>
          <p:cNvPr id="15362" name="Picture 2" descr="C:\Users\New\Desktop\Совещание выступление, фото\04-03-2026_10-41-48\Проект Ратной доблести верны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4" y="1600201"/>
            <a:ext cx="871287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7"/>
    </mc:Choice>
    <mc:Fallback xmlns="">
      <p:transition spd="slow" advTm="1176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Фотодокументальная выставка </a:t>
            </a:r>
            <a:br>
              <a:rPr lang="ru-RU" b="1" i="1" dirty="0" smtClean="0"/>
            </a:br>
            <a:r>
              <a:rPr lang="ru-RU" b="1" i="1" dirty="0" smtClean="0"/>
              <a:t>и урок в музее школы № 2</a:t>
            </a:r>
            <a:endParaRPr lang="ru-RU" b="1" i="1" dirty="0"/>
          </a:p>
        </p:txBody>
      </p:sp>
      <p:pic>
        <p:nvPicPr>
          <p:cNvPr id="11266" name="Picture 2" descr="C:\Users\New\Desktop\Совещание выступление, фото\04-03-2026_10-41-48\Фотодокументальная выставка и беседа в День памяти жертв геноци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1"/>
    </mc:Choice>
    <mc:Fallback xmlns="">
      <p:transition spd="slow" advTm="117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b="1" i="1" dirty="0"/>
              <a:t>Участие в реализации мероприятий Грантов губернатора Кубани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02139"/>
              </p:ext>
            </p:extLst>
          </p:nvPr>
        </p:nvGraphicFramePr>
        <p:xfrm>
          <a:off x="272481" y="1556791"/>
          <a:ext cx="311110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5667359" imgH="8020022" progId="AcroExch.Document.DC">
                  <p:embed/>
                </p:oleObj>
              </mc:Choice>
              <mc:Fallback>
                <p:oleObj name="Acrobat Document" r:id="rId3" imgW="5667359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481" y="1556791"/>
                        <a:ext cx="311110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Y:\Еремин\ГРАНТ\Закрытие проекта\DSC_166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71" y="1628801"/>
            <a:ext cx="592865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2"/>
    </mc:Choice>
    <mc:Fallback xmlns="">
      <p:transition spd="slow" advTm="1264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Школьники в музее на фотодокументальной выставке</a:t>
            </a:r>
            <a:endParaRPr lang="ru-RU" b="1" i="1" dirty="0"/>
          </a:p>
        </p:txBody>
      </p:sp>
      <p:pic>
        <p:nvPicPr>
          <p:cNvPr id="19459" name="Picture 3" descr="C:\Users\New\Desktop\Новая папка\Школьники на выставке Война. Победа. Памя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98" y="1600201"/>
            <a:ext cx="734760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1"/>
    </mc:Choice>
    <mc:Fallback xmlns="">
      <p:transition spd="slow" advTm="1094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Тематический урок для студентов колледжа</a:t>
            </a:r>
            <a:endParaRPr lang="ru-RU" b="1" i="1" dirty="0"/>
          </a:p>
        </p:txBody>
      </p:sp>
      <p:pic>
        <p:nvPicPr>
          <p:cNvPr id="21506" name="Picture 2" descr="C:\Users\New\Desktop\Новая папка\Тематический урок для студен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7" y="1600201"/>
            <a:ext cx="735469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5"/>
    </mc:Choice>
    <mc:Fallback xmlns="">
      <p:transition spd="slow" advTm="1015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532" y="116632"/>
            <a:ext cx="8915400" cy="1143001"/>
          </a:xfrm>
        </p:spPr>
        <p:txBody>
          <a:bodyPr>
            <a:normAutofit fontScale="90000"/>
          </a:bodyPr>
          <a:lstStyle/>
          <a:p>
            <a:r>
              <a:rPr lang="ru-RU" sz="3000" b="1" i="1" dirty="0"/>
              <a:t>Архивисты с губернатором Кондратьевым В.И. </a:t>
            </a:r>
            <a:br>
              <a:rPr lang="ru-RU" sz="3000" b="1" i="1" dirty="0"/>
            </a:br>
            <a:r>
              <a:rPr lang="ru-RU" sz="3000" b="1" i="1" dirty="0"/>
              <a:t>и волонтерами на тематической площадке  </a:t>
            </a:r>
            <a:br>
              <a:rPr lang="ru-RU" sz="3000" b="1" i="1" dirty="0"/>
            </a:br>
            <a:r>
              <a:rPr lang="ru-RU" sz="3000" b="1" i="1" dirty="0" err="1"/>
              <a:t>Гречишкинских</a:t>
            </a:r>
            <a:r>
              <a:rPr lang="ru-RU" sz="3000" b="1" i="1" dirty="0"/>
              <a:t> поминовений</a:t>
            </a:r>
          </a:p>
        </p:txBody>
      </p:sp>
      <p:pic>
        <p:nvPicPr>
          <p:cNvPr id="22530" name="Picture 2" descr="C:\Users\New\Desktop\Новая папка\Архивисты с Губернатором В.И. Кондратьевы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56" y="1600201"/>
            <a:ext cx="735928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7"/>
    </mc:Choice>
    <mc:Fallback xmlns="">
      <p:transition spd="slow" advTm="1292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Экскурсия школьников в архиве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New\Desktop\Новая папка\Экскурсия школь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25" y="1600201"/>
            <a:ext cx="655115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3"/>
    </mc:Choice>
    <mc:Fallback xmlns="">
      <p:transition spd="slow" advTm="1113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Школьники в архиве</a:t>
            </a:r>
            <a:endParaRPr lang="ru-RU" b="1" i="1" dirty="0"/>
          </a:p>
        </p:txBody>
      </p:sp>
      <p:pic>
        <p:nvPicPr>
          <p:cNvPr id="8194" name="Picture 2" descr="C:\Users\New\Desktop\Совещание выступление, фото\04-03-2026_10-41-48\Школьники в архив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7" y="1600201"/>
            <a:ext cx="735469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8"/>
    </mc:Choice>
    <mc:Fallback xmlns="">
      <p:transition spd="slow" advTm="1129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Экскурсия студентов колледжа</a:t>
            </a:r>
            <a:br>
              <a:rPr lang="ru-RU" b="1" i="1" dirty="0" smtClean="0"/>
            </a:br>
            <a:r>
              <a:rPr lang="ru-RU" b="1" i="1" dirty="0" smtClean="0"/>
              <a:t>в архиве </a:t>
            </a:r>
            <a:endParaRPr lang="ru-RU" b="1" i="1" dirty="0"/>
          </a:p>
        </p:txBody>
      </p:sp>
      <p:pic>
        <p:nvPicPr>
          <p:cNvPr id="16386" name="Picture 2" descr="C:\Users\New\Desktop\Совещание выступление, фото\04-03-2026_10-41-48\Экскурсия по архиву студентов колледж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57" y="1600201"/>
            <a:ext cx="735469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8"/>
    </mc:Choice>
    <mc:Fallback xmlns="">
      <p:transition spd="slow" advTm="1136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Источники для подготовки мероприятий</a:t>
            </a:r>
            <a:endParaRPr lang="ru-RU" b="1" i="1" dirty="0"/>
          </a:p>
        </p:txBody>
      </p:sp>
      <p:pic>
        <p:nvPicPr>
          <p:cNvPr id="17410" name="Picture 2" descr="C:\Users\New\Downloads\17770199093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1" y="1628801"/>
            <a:ext cx="429047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4"/>
    </mc:Choice>
    <mc:Fallback xmlns="">
      <p:transition spd="slow" advTm="72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4437111"/>
            <a:ext cx="8814978" cy="1872209"/>
          </a:xfrm>
        </p:spPr>
        <p:txBody>
          <a:bodyPr>
            <a:normAutofit fontScale="90000"/>
          </a:bodyPr>
          <a:lstStyle/>
          <a:p>
            <a:pPr indent="471645" algn="just"/>
            <a:r>
              <a:rPr lang="ru-RU" sz="2200" b="1" dirty="0">
                <a:latin typeface="Times New Roman"/>
              </a:rPr>
              <a:t>17 февраля 2023 года </a:t>
            </a:r>
            <a:r>
              <a:rPr lang="ru-RU" sz="2200" dirty="0">
                <a:latin typeface="Times New Roman"/>
              </a:rPr>
              <a:t>в рамках реализации военно-патриотического проекта «Архивно-поисковая экспедиция» Гранта губернатора Кубани «Дороги памяти», реализуемого совместно с районным Советом ветеранов, архивистами района проведена встреча с Михаилом Васильевичем Шумаковым, старожилом хутора </a:t>
            </a:r>
            <a:r>
              <a:rPr lang="ru-RU" sz="2000" dirty="0" err="1">
                <a:latin typeface="Times New Roman"/>
              </a:rPr>
              <a:t>Староармянского</a:t>
            </a:r>
            <a:r>
              <a:rPr lang="ru-RU" sz="2000" dirty="0">
                <a:latin typeface="Times New Roman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75" y="548681"/>
            <a:ext cx="6474719" cy="3744415"/>
          </a:xfr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D43BF6-9D7F-1158-3899-A6F345ACB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7" y="296477"/>
            <a:ext cx="2027290" cy="77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3"/>
    </mc:Choice>
    <mc:Fallback xmlns="">
      <p:transition spd="slow" advTm="124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E13EC7-438F-4F27-842B-87341C4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731" y="1"/>
            <a:ext cx="5850650" cy="764703"/>
          </a:xfrm>
        </p:spPr>
        <p:txBody>
          <a:bodyPr>
            <a:normAutofit fontScale="90000"/>
          </a:bodyPr>
          <a:lstStyle/>
          <a:p>
            <a:pPr algn="l"/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школьников </a:t>
            </a:r>
            <a:b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архивными документами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B43E9AE-0E8F-4AA2-ABD3-DCB08910F0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4" y="1052736"/>
            <a:ext cx="4134460" cy="54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F26F9F84-57EA-4F3F-B2BE-942BE2F7F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3" y="1052736"/>
            <a:ext cx="4602511" cy="54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9D82D0-41A5-AC00-62B6-46359BD8A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" y="172477"/>
            <a:ext cx="1520467" cy="77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2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2"/>
    </mc:Choice>
    <mc:Fallback xmlns="">
      <p:transition spd="slow" advTm="124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DA31D-E31C-4541-A881-105DE19E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52" y="620688"/>
            <a:ext cx="38282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методике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работы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40E8388-76FB-4B83-9578-2BE68E7811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61" y="2516704"/>
            <a:ext cx="5087847" cy="386462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BE275F-6D46-D5F9-4FFE-786BCD30E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" y="29562"/>
            <a:ext cx="1520467" cy="77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7841965-43AB-4412-8AD5-76CD99F02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196753"/>
            <a:ext cx="5173781" cy="3961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88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7"/>
    </mc:Choice>
    <mc:Fallback xmlns="">
      <p:transition spd="slow" advTm="128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Беседа в школе № 6</a:t>
            </a:r>
            <a:endParaRPr lang="ru-RU" b="1" i="1" dirty="0"/>
          </a:p>
        </p:txBody>
      </p:sp>
      <p:pic>
        <p:nvPicPr>
          <p:cNvPr id="2051" name="Picture 3" descr="C:\Users\New\Desktop\Совещание выступление, фото\04-03-2026_10-41-48\Беседа в СОШ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6" y="1600201"/>
            <a:ext cx="871666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9"/>
    </mc:Choice>
    <mc:Fallback xmlns="">
      <p:transition spd="slow" advTm="122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Выставка и урок в школе № 2</a:t>
            </a:r>
            <a:endParaRPr lang="ru-RU" b="1" i="1" dirty="0"/>
          </a:p>
        </p:txBody>
      </p:sp>
      <p:pic>
        <p:nvPicPr>
          <p:cNvPr id="3074" name="Picture 2" descr="C:\Users\New\Desktop\Совещание выступление, фото\04-03-2026_10-41-48\Выставка и урок в СОШ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8"/>
    </mc:Choice>
    <mc:Fallback xmlns="">
      <p:transition spd="slow" advTm="119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Конференция в школе № 5</a:t>
            </a:r>
            <a:endParaRPr lang="ru-RU" b="1" i="1" dirty="0"/>
          </a:p>
        </p:txBody>
      </p:sp>
      <p:pic>
        <p:nvPicPr>
          <p:cNvPr id="4098" name="Picture 2" descr="C:\Users\New\Desktop\Совещание выступление, фото\04-03-2026_10-41-48\Конференция школьников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1" y="1600201"/>
            <a:ext cx="653750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7"/>
    </mc:Choice>
    <mc:Fallback xmlns="">
      <p:transition spd="slow" advTm="1180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Конференция школьников</a:t>
            </a:r>
            <a:endParaRPr lang="ru-RU" b="1" i="1" dirty="0"/>
          </a:p>
        </p:txBody>
      </p:sp>
      <p:pic>
        <p:nvPicPr>
          <p:cNvPr id="5122" name="Picture 2" descr="C:\Users\New\Desktop\Совещание выступление, фото\04-03-2026_10-41-48\Конференция школь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56" y="1600201"/>
            <a:ext cx="735928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8"/>
    </mc:Choice>
    <mc:Fallback xmlns="">
      <p:transition spd="slow" advTm="1219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163</Words>
  <Application>Microsoft Office PowerPoint</Application>
  <PresentationFormat>Лист A4 (210x297 мм)</PresentationFormat>
  <Paragraphs>28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Acrobat Document</vt:lpstr>
      <vt:lpstr>Работа со школьниками в Тбилисском муниципальном архиве</vt:lpstr>
      <vt:lpstr>Участие в реализации мероприятий Грантов губернатора Кубани</vt:lpstr>
      <vt:lpstr>17 февраля 2023 года в рамках реализации военно-патриотического проекта «Архивно-поисковая экспедиция» Гранта губернатора Кубани «Дороги памяти», реализуемого совместно с районным Советом ветеранов, архивистами района проведена встреча с Михаилом Васильевичем Шумаковым, старожилом хутора Староармянского. </vt:lpstr>
      <vt:lpstr>Работа школьников  с архивными документами</vt:lpstr>
      <vt:lpstr>Занятие по методике  поисковой работы</vt:lpstr>
      <vt:lpstr>Беседа в школе № 6</vt:lpstr>
      <vt:lpstr>Выставка и урок в школе № 2</vt:lpstr>
      <vt:lpstr>Конференция в школе № 5</vt:lpstr>
      <vt:lpstr>Конференция школьников</vt:lpstr>
      <vt:lpstr>Тематический урок в школе № 1 </vt:lpstr>
      <vt:lpstr>Урок в школе № 6 </vt:lpstr>
      <vt:lpstr>Урок в школе № 7</vt:lpstr>
      <vt:lpstr>Урок в школе № 14</vt:lpstr>
      <vt:lpstr>Урок для участников юнармейской смены</vt:lpstr>
      <vt:lpstr>Экскурсия и урок из цикла «Ратной доблести верны»</vt:lpstr>
      <vt:lpstr> Экскурсия и урок из цикла «Ратной доблести верны» </vt:lpstr>
      <vt:lpstr> Экскурсия и урок из цикла «Ратной доблести верны» </vt:lpstr>
      <vt:lpstr>Анкетирование школьников</vt:lpstr>
      <vt:lpstr>Фотодокументальная выставка  и урок в музее школы № 2</vt:lpstr>
      <vt:lpstr>Школьники в музее на фотодокументальной выставке</vt:lpstr>
      <vt:lpstr>Тематический урок для студентов колледжа</vt:lpstr>
      <vt:lpstr>Архивисты с губернатором Кондратьевым В.И.  и волонтерами на тематической площадке   Гречишкинских поминовений</vt:lpstr>
      <vt:lpstr>Экскурсия школьников в архиве </vt:lpstr>
      <vt:lpstr>Школьники в архиве</vt:lpstr>
      <vt:lpstr>Экскурсия студентов колледжа в архиве </vt:lpstr>
      <vt:lpstr>Источники для подготовки мероприятий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 школьниками в Тбилисском муниципальном архиве</dc:title>
  <dc:creator>User Windows</dc:creator>
  <cp:lastModifiedBy>User Windows</cp:lastModifiedBy>
  <cp:revision>15</cp:revision>
  <dcterms:created xsi:type="dcterms:W3CDTF">2026-04-24T09:46:52Z</dcterms:created>
  <dcterms:modified xsi:type="dcterms:W3CDTF">2026-04-30T06:15:59Z</dcterms:modified>
</cp:coreProperties>
</file>